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3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18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68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957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0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5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5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89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8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06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66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13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91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0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47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4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5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4334-F780-44D6-9482-7F27CB78DB94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03332-A130-4258-8C9F-5309040A5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5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1181" y="2467284"/>
            <a:ext cx="10465498" cy="18250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Ежемесячная циклограмма работ по проекту СДШ НСО 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2017-2018 </a:t>
            </a:r>
            <a:r>
              <a:rPr lang="ru-RU" b="1" dirty="0"/>
              <a:t>учебном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10427" y="4458919"/>
            <a:ext cx="9448800" cy="685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Деревягина Диана Александровна, </a:t>
            </a:r>
          </a:p>
          <a:p>
            <a:r>
              <a:rPr lang="ru-RU" dirty="0" smtClean="0"/>
              <a:t>старший методист отдела дистанционного обучения </a:t>
            </a:r>
            <a:r>
              <a:rPr lang="ru-RU" dirty="0" err="1" smtClean="0"/>
              <a:t>ОблЦИТ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72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 2018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5885" y="2194560"/>
            <a:ext cx="11323529" cy="4456761"/>
          </a:xfrm>
        </p:spPr>
        <p:txBody>
          <a:bodyPr>
            <a:normAutofit/>
          </a:bodyPr>
          <a:lstStyle/>
          <a:p>
            <a:pPr marL="90488" indent="-90488"/>
            <a:r>
              <a:rPr lang="ru-RU" b="1" dirty="0" smtClean="0"/>
              <a:t> Ежемесячный </a:t>
            </a:r>
            <a:r>
              <a:rPr lang="ru-RU" b="1" dirty="0"/>
              <a:t>отчёт учителя по работе в СДШ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февраль 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</a:t>
            </a:r>
            <a:r>
              <a:rPr lang="ru-RU" b="1" dirty="0" smtClean="0"/>
              <a:t>) </a:t>
            </a:r>
          </a:p>
          <a:p>
            <a:pPr marL="538163" indent="-90488"/>
            <a:r>
              <a:rPr lang="ru-RU" i="1" dirty="0" smtClean="0"/>
              <a:t>До 4.03.2018 подаётся учителем школьному координатору</a:t>
            </a:r>
          </a:p>
          <a:p>
            <a:pPr marL="538163" indent="-90488"/>
            <a:r>
              <a:rPr lang="ru-RU" i="1" dirty="0" smtClean="0"/>
              <a:t>До 7.03.2018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10.03.2018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/>
              <a:t>ОблЦИТ</a:t>
            </a:r>
            <a:endParaRPr lang="ru-RU" i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814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АПРЕЛЬ 2018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5885" y="2194560"/>
            <a:ext cx="11323529" cy="4456761"/>
          </a:xfrm>
        </p:spPr>
        <p:txBody>
          <a:bodyPr>
            <a:normAutofit/>
          </a:bodyPr>
          <a:lstStyle/>
          <a:p>
            <a:pPr marL="90488" indent="-90488"/>
            <a:r>
              <a:rPr lang="ru-RU" b="1" dirty="0" smtClean="0"/>
              <a:t> Ежемесячный </a:t>
            </a:r>
            <a:r>
              <a:rPr lang="ru-RU" b="1" dirty="0"/>
              <a:t>отчёт учителя по работе в СДШ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март 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</a:t>
            </a:r>
            <a:r>
              <a:rPr lang="ru-RU" b="1" dirty="0" smtClean="0"/>
              <a:t>) </a:t>
            </a:r>
          </a:p>
          <a:p>
            <a:pPr marL="538163" indent="-90488"/>
            <a:r>
              <a:rPr lang="ru-RU" i="1" dirty="0" smtClean="0"/>
              <a:t>До 4.04.2018 подаётся учителем школьному координатору</a:t>
            </a:r>
          </a:p>
          <a:p>
            <a:pPr marL="538163" indent="-90488"/>
            <a:r>
              <a:rPr lang="ru-RU" i="1" dirty="0" smtClean="0"/>
              <a:t>До 7.04.2018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10.04.2018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/>
              <a:t>ОблЦИТ</a:t>
            </a:r>
            <a:endParaRPr lang="ru-RU" i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497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 2018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90488"/>
            <a:r>
              <a:rPr lang="ru-RU" b="1" dirty="0"/>
              <a:t> Ежемесячный отчёт учителя по работе в СДШ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апрель 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УНУР) 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4.05.2018 </a:t>
            </a:r>
            <a:r>
              <a:rPr lang="ru-RU" i="1" dirty="0"/>
              <a:t>подаётся учителем школьному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7.05.2018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10.05.2018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/>
              <a:t>ОблЦИТ</a:t>
            </a:r>
            <a:endParaRPr lang="ru-RU" i="1" dirty="0"/>
          </a:p>
          <a:p>
            <a:r>
              <a:rPr lang="ru-RU" b="1" dirty="0" smtClean="0"/>
              <a:t>Выходное </a:t>
            </a:r>
            <a:r>
              <a:rPr lang="ru-RU" b="1" dirty="0"/>
              <a:t>анкетирование всех участников проекта (учителя, ученики, родители) (обязателен 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</a:t>
            </a:r>
            <a:r>
              <a:rPr lang="ru-RU" b="1" dirty="0" smtClean="0"/>
              <a:t>УНУР, остальные муниципалитеты могут принять участие по запросу)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171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ИЮНЬ 2018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8515" y="2194560"/>
            <a:ext cx="11185743" cy="4456761"/>
          </a:xfrm>
        </p:spPr>
        <p:txBody>
          <a:bodyPr>
            <a:normAutofit/>
          </a:bodyPr>
          <a:lstStyle/>
          <a:p>
            <a:pPr marL="90488" indent="-90488"/>
            <a:r>
              <a:rPr lang="ru-RU" b="1" dirty="0" smtClean="0"/>
              <a:t>Ежемесячный </a:t>
            </a:r>
            <a:r>
              <a:rPr lang="ru-RU" b="1" dirty="0"/>
              <a:t>отчёт учителя по работе в СДШ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май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УНУР) </a:t>
            </a:r>
            <a:r>
              <a:rPr lang="ru-RU" b="1" dirty="0" smtClean="0"/>
              <a:t> </a:t>
            </a:r>
            <a:endParaRPr lang="ru-RU" b="1" dirty="0"/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4.06.2018 </a:t>
            </a:r>
            <a:r>
              <a:rPr lang="ru-RU" i="1" dirty="0"/>
              <a:t>подаётся учителем школьному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7.06.2018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10.06.2018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 smtClean="0"/>
              <a:t>ОблЦИТ</a:t>
            </a:r>
            <a:endParaRPr lang="ru-RU" i="1" dirty="0" smtClean="0"/>
          </a:p>
          <a:p>
            <a:pPr marL="90488" indent="-90488"/>
            <a:r>
              <a:rPr lang="ru-RU" b="1" dirty="0" smtClean="0"/>
              <a:t> Полугодовой статистический отчёт за работу в проекте СДШ муниципалитета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2 полугодие </a:t>
            </a:r>
            <a:r>
              <a:rPr lang="ru-RU" b="1" dirty="0"/>
              <a:t>(обязателен для </a:t>
            </a:r>
            <a:r>
              <a:rPr lang="ru-RU" b="1" dirty="0" err="1"/>
              <a:t>Здвинского</a:t>
            </a:r>
            <a:r>
              <a:rPr lang="ru-RU" b="1" dirty="0"/>
              <a:t> </a:t>
            </a:r>
            <a:r>
              <a:rPr lang="ru-RU" b="1" dirty="0" smtClean="0"/>
              <a:t>района)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Аналитический отчёт за год по работе в проекте СДШ (все муниципалитеты)</a:t>
            </a:r>
            <a:endParaRPr lang="ru-RU" b="1" dirty="0">
              <a:solidFill>
                <a:srgbClr val="C00000"/>
              </a:solidFill>
            </a:endParaRPr>
          </a:p>
          <a:p>
            <a:pPr marL="90488" indent="-90488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8299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ИЮНЬ 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885" y="1845733"/>
            <a:ext cx="11523945" cy="484316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Аналитический </a:t>
            </a:r>
            <a:r>
              <a:rPr lang="ru-RU" sz="2400" b="1" dirty="0"/>
              <a:t>отчёт</a:t>
            </a:r>
            <a:r>
              <a:rPr lang="ru-RU" sz="2400" dirty="0"/>
              <a:t> от муниципалитетов, участвовавших в проекте 2016-2017 </a:t>
            </a:r>
            <a:r>
              <a:rPr lang="ru-RU" sz="2400" dirty="0" err="1"/>
              <a:t>уч.года</a:t>
            </a:r>
            <a:r>
              <a:rPr lang="ru-RU" sz="2400" dirty="0"/>
              <a:t> (до 1 июля)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Заявка на участие в проекте </a:t>
            </a:r>
            <a:r>
              <a:rPr lang="ru-RU" sz="2400" dirty="0" smtClean="0">
                <a:solidFill>
                  <a:srgbClr val="C00000"/>
                </a:solidFill>
              </a:rPr>
              <a:t>в соответствии с распределённым финансированием (до 5 июля)</a:t>
            </a:r>
          </a:p>
          <a:p>
            <a:r>
              <a:rPr lang="ru-RU" sz="2400" b="1" dirty="0" smtClean="0"/>
              <a:t>Письма (до 5 июля 2017) – по необходимости</a:t>
            </a:r>
          </a:p>
          <a:p>
            <a:pPr marL="475488" lvl="2" indent="0">
              <a:buNone/>
            </a:pPr>
            <a:r>
              <a:rPr lang="ru-RU" sz="2400" i="1" dirty="0" smtClean="0"/>
              <a:t>О вступление в проект от новых ОО</a:t>
            </a:r>
          </a:p>
          <a:p>
            <a:pPr marL="475488" lvl="2" indent="0">
              <a:buNone/>
            </a:pPr>
            <a:r>
              <a:rPr lang="ru-RU" sz="2400" i="1" smtClean="0"/>
              <a:t>О </a:t>
            </a:r>
            <a:r>
              <a:rPr lang="ru-RU" sz="2400" i="1" smtClean="0"/>
              <a:t>выходе </a:t>
            </a:r>
            <a:r>
              <a:rPr lang="ru-RU" sz="2400" i="1" dirty="0" smtClean="0"/>
              <a:t>из проекта для ОО, покидающих проект</a:t>
            </a:r>
          </a:p>
          <a:p>
            <a:pPr marL="475488" lvl="2" indent="0">
              <a:buNone/>
            </a:pPr>
            <a:r>
              <a:rPr lang="ru-RU" sz="2400" i="1" dirty="0" smtClean="0"/>
              <a:t>О работу в проекте вне финансирования </a:t>
            </a:r>
          </a:p>
          <a:p>
            <a:r>
              <a:rPr lang="ru-RU" sz="2400" b="1" dirty="0" smtClean="0"/>
              <a:t>Список </a:t>
            </a:r>
            <a:r>
              <a:rPr lang="ru-RU" sz="2400" b="1" dirty="0"/>
              <a:t>муниципальных координаторов и координаторов </a:t>
            </a:r>
            <a:r>
              <a:rPr lang="ru-RU" sz="2400" b="1" dirty="0" smtClean="0"/>
              <a:t>ОО</a:t>
            </a:r>
            <a:r>
              <a:rPr lang="ru-RU" sz="2400" dirty="0" smtClean="0"/>
              <a:t> в случае замен или добавления</a:t>
            </a:r>
          </a:p>
          <a:p>
            <a:pPr marL="566928" lvl="3" indent="0">
              <a:buNone/>
            </a:pPr>
            <a:r>
              <a:rPr lang="ru-RU" sz="2400" i="1" dirty="0"/>
              <a:t>ФИО, ОО, должность, контактные данные (</a:t>
            </a:r>
            <a:r>
              <a:rPr lang="ru-RU" sz="2400" i="1" dirty="0" err="1"/>
              <a:t>эл.почта</a:t>
            </a:r>
            <a:r>
              <a:rPr lang="ru-RU" sz="2400" i="1" dirty="0"/>
              <a:t>, </a:t>
            </a:r>
            <a:r>
              <a:rPr lang="ru-RU" sz="2400" i="1" dirty="0" err="1"/>
              <a:t>раб.тел</a:t>
            </a:r>
            <a:r>
              <a:rPr lang="ru-RU" sz="2400" i="1" dirty="0"/>
              <a:t>., </a:t>
            </a:r>
            <a:r>
              <a:rPr lang="ru-RU" sz="2400" i="1" dirty="0" err="1"/>
              <a:t>сот.тел</a:t>
            </a:r>
            <a:r>
              <a:rPr lang="ru-RU" sz="2400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18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АВГУСТ 2017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39036" y="2279736"/>
            <a:ext cx="11210794" cy="408348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Обучение сетевых учителей по 36 часовому курсу (с 8-10 августа по 31 августа)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 smtClean="0"/>
              <a:t>Нормативные документы на муниципальном уровне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09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 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989" y="2194560"/>
            <a:ext cx="11235847" cy="418118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Нормативные </a:t>
            </a:r>
            <a:r>
              <a:rPr lang="ru-RU" sz="2400" b="1" dirty="0"/>
              <a:t>документы на </a:t>
            </a:r>
            <a:r>
              <a:rPr lang="ru-RU" sz="2400" b="1" dirty="0" smtClean="0"/>
              <a:t>уровне ОО</a:t>
            </a:r>
            <a:endParaRPr lang="ru-RU" sz="2400" dirty="0"/>
          </a:p>
          <a:p>
            <a:r>
              <a:rPr lang="ru-RU" sz="2400" b="1" dirty="0" smtClean="0"/>
              <a:t>Установочный семинар для муниципальных координаторов. После семинара муниципальными координаторами собираются и отправляются в </a:t>
            </a:r>
            <a:r>
              <a:rPr lang="ru-RU" sz="2400" b="1" dirty="0" err="1" smtClean="0"/>
              <a:t>ОблЦИТ</a:t>
            </a:r>
            <a:r>
              <a:rPr lang="ru-RU" sz="2400" b="1" dirty="0" smtClean="0"/>
              <a:t>:</a:t>
            </a:r>
          </a:p>
          <a:p>
            <a:pPr marL="475488" lvl="2" indent="0">
              <a:buNone/>
            </a:pPr>
            <a:r>
              <a:rPr lang="ru-RU" sz="2400" i="1" dirty="0" smtClean="0"/>
              <a:t>Согласие родителей</a:t>
            </a:r>
          </a:p>
          <a:p>
            <a:pPr marL="475488" lvl="2" indent="0">
              <a:buNone/>
            </a:pPr>
            <a:r>
              <a:rPr lang="ru-RU" sz="2400" i="1" dirty="0" smtClean="0"/>
              <a:t>Список обучающихся по установленной форме </a:t>
            </a:r>
          </a:p>
          <a:p>
            <a:r>
              <a:rPr lang="ru-RU" sz="2400" b="1" dirty="0" smtClean="0"/>
              <a:t>Установочный </a:t>
            </a:r>
            <a:r>
              <a:rPr lang="ru-RU" sz="2400" b="1" dirty="0"/>
              <a:t>семинар для </a:t>
            </a:r>
            <a:r>
              <a:rPr lang="ru-RU" sz="2400" b="1" dirty="0" err="1"/>
              <a:t>апробаторов</a:t>
            </a:r>
            <a:r>
              <a:rPr lang="ru-RU" sz="2400" b="1" dirty="0"/>
              <a:t> и разработчиков контента </a:t>
            </a:r>
            <a:r>
              <a:rPr lang="ru-RU" sz="2400" b="1" dirty="0" smtClean="0"/>
              <a:t>РСДО</a:t>
            </a:r>
          </a:p>
          <a:p>
            <a:r>
              <a:rPr lang="ru-RU" sz="2400" b="1" dirty="0" smtClean="0"/>
              <a:t>Установочный </a:t>
            </a:r>
            <a:r>
              <a:rPr lang="ru-RU" sz="2400" b="1" dirty="0"/>
              <a:t>семинар для </a:t>
            </a:r>
            <a:r>
              <a:rPr lang="ru-RU" sz="2400" b="1" dirty="0" smtClean="0"/>
              <a:t>участников направления «Специализированные классы»</a:t>
            </a:r>
            <a:endParaRPr lang="ru-RU" sz="2400" b="1" dirty="0"/>
          </a:p>
          <a:p>
            <a:r>
              <a:rPr lang="ru-RU" sz="2400" b="1" dirty="0" smtClean="0"/>
              <a:t>18 сентября – старт проекта, начало отчётного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72788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 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307" y="1929008"/>
            <a:ext cx="11486367" cy="4759891"/>
          </a:xfrm>
        </p:spPr>
        <p:txBody>
          <a:bodyPr>
            <a:normAutofit fontScale="85000" lnSpcReduction="10000"/>
          </a:bodyPr>
          <a:lstStyle/>
          <a:p>
            <a:pPr marL="90488" indent="-90488"/>
            <a:r>
              <a:rPr lang="ru-RU" sz="2400" b="1" dirty="0" smtClean="0"/>
              <a:t> Ежемесячный </a:t>
            </a:r>
            <a:r>
              <a:rPr lang="ru-RU" sz="2400" b="1" dirty="0"/>
              <a:t>отчёт учителя по работе в </a:t>
            </a:r>
            <a:r>
              <a:rPr lang="ru-RU" b="1" dirty="0"/>
              <a:t>СДШ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chemeClr val="accent2"/>
                </a:solidFill>
              </a:rPr>
              <a:t>за сентябрь</a:t>
            </a:r>
            <a:r>
              <a:rPr lang="ru-RU" sz="2400" b="1" dirty="0"/>
              <a:t>                                                                                   (обязателен для </a:t>
            </a:r>
            <a:r>
              <a:rPr lang="ru-RU" sz="2400" b="1" dirty="0" err="1"/>
              <a:t>Здвинского</a:t>
            </a:r>
            <a:r>
              <a:rPr lang="ru-RU" sz="2400" b="1" dirty="0"/>
              <a:t> района и школ с УНУР)  </a:t>
            </a:r>
          </a:p>
          <a:p>
            <a:pPr marL="538163" indent="-90488"/>
            <a:r>
              <a:rPr lang="ru-RU" sz="2400" i="1" dirty="0"/>
              <a:t>До 4.10.2017 подаётся учителем школьному координатору</a:t>
            </a:r>
          </a:p>
          <a:p>
            <a:pPr marL="538163" indent="-90488"/>
            <a:r>
              <a:rPr lang="ru-RU" sz="2400" i="1" dirty="0"/>
              <a:t>До 7.10.2017 подаётся школьным координатором муниципальному координатору</a:t>
            </a:r>
          </a:p>
          <a:p>
            <a:pPr marL="538163" indent="-90488"/>
            <a:r>
              <a:rPr lang="ru-RU" sz="2400" i="1" dirty="0"/>
              <a:t>До 10.10.2017 подаётся муниципальным координатором в </a:t>
            </a:r>
            <a:r>
              <a:rPr lang="ru-RU" sz="2400" i="1" dirty="0" err="1" smtClean="0"/>
              <a:t>ОблЦИТ</a:t>
            </a:r>
            <a:r>
              <a:rPr lang="ru-RU" sz="2400" i="1" dirty="0" smtClean="0"/>
              <a:t>  </a:t>
            </a:r>
          </a:p>
          <a:p>
            <a:r>
              <a:rPr lang="ru-RU" sz="2400" b="1" dirty="0" smtClean="0"/>
              <a:t>Практический семинар по организации мониторинга процесса обучения в РСДО на базе MOODLE (муниципальные координаторы, координаторы ОО)</a:t>
            </a:r>
          </a:p>
          <a:p>
            <a:pPr marL="475488" lvl="2" indent="0">
              <a:buNone/>
            </a:pPr>
            <a:r>
              <a:rPr lang="ru-RU" sz="2400" i="1" dirty="0" smtClean="0"/>
              <a:t>Муниципальный координатор и координаторы ОО </a:t>
            </a:r>
            <a:r>
              <a:rPr lang="ru-RU" sz="2400" i="1" dirty="0" err="1" smtClean="0"/>
              <a:t>Здвинского</a:t>
            </a:r>
            <a:r>
              <a:rPr lang="ru-RU" sz="2400" i="1" dirty="0" smtClean="0"/>
              <a:t> района</a:t>
            </a:r>
            <a:endParaRPr lang="ru-RU" sz="2400" i="1" dirty="0"/>
          </a:p>
          <a:p>
            <a:pPr marL="475488" lvl="2" indent="0">
              <a:buNone/>
            </a:pPr>
            <a:r>
              <a:rPr lang="ru-RU" sz="2400" i="1" dirty="0" smtClean="0"/>
              <a:t>Координаторы </a:t>
            </a:r>
            <a:r>
              <a:rPr lang="ru-RU" sz="2400" i="1" dirty="0"/>
              <a:t>ОО </a:t>
            </a:r>
            <a:r>
              <a:rPr lang="ru-RU" sz="2400" i="1" dirty="0" smtClean="0"/>
              <a:t> УНУР</a:t>
            </a:r>
          </a:p>
          <a:p>
            <a:pPr marL="475488" lvl="2" indent="0">
              <a:buNone/>
            </a:pPr>
            <a:r>
              <a:rPr lang="ru-RU" sz="2400" i="1" dirty="0" smtClean="0"/>
              <a:t>Муниципальные координаторы </a:t>
            </a:r>
            <a:r>
              <a:rPr lang="ru-RU" sz="2400" i="1" dirty="0"/>
              <a:t>и координаторы </a:t>
            </a:r>
            <a:r>
              <a:rPr lang="ru-RU" sz="2400" i="1" dirty="0" smtClean="0"/>
              <a:t>ОО по запросу муниципалитета</a:t>
            </a:r>
          </a:p>
          <a:p>
            <a:r>
              <a:rPr lang="ru-RU" sz="2400" b="1" dirty="0" smtClean="0"/>
              <a:t>Практический </a:t>
            </a:r>
            <a:r>
              <a:rPr lang="ru-RU" sz="2400" b="1" dirty="0"/>
              <a:t>семинар по </a:t>
            </a:r>
            <a:r>
              <a:rPr lang="ru-RU" sz="2400" b="1" dirty="0" smtClean="0"/>
              <a:t>применению электронного обучения и дистанционных образовательных технологий</a:t>
            </a:r>
            <a:endParaRPr lang="ru-RU" sz="2400" b="1" dirty="0"/>
          </a:p>
          <a:p>
            <a:pPr marL="475488" lvl="2" indent="0">
              <a:buNone/>
            </a:pPr>
            <a:r>
              <a:rPr lang="ru-RU" sz="2400" i="1" dirty="0" smtClean="0"/>
              <a:t>Сетевые учителя </a:t>
            </a:r>
            <a:r>
              <a:rPr lang="ru-RU" sz="2400" i="1" dirty="0"/>
              <a:t>ОО  УНУР</a:t>
            </a:r>
          </a:p>
          <a:p>
            <a:pPr marL="475488" lvl="2" indent="0">
              <a:buNone/>
            </a:pPr>
            <a:r>
              <a:rPr lang="ru-RU" sz="2400" i="1" dirty="0"/>
              <a:t>Сетевые учителя </a:t>
            </a:r>
            <a:r>
              <a:rPr lang="ru-RU" sz="2400" i="1" dirty="0" smtClean="0"/>
              <a:t>по запросу</a:t>
            </a:r>
            <a:endParaRPr lang="ru-RU" sz="2400" i="1" dirty="0"/>
          </a:p>
          <a:p>
            <a:pPr marL="475488" lvl="2" indent="0">
              <a:buNone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8586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 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885" y="2057401"/>
            <a:ext cx="11323529" cy="4581394"/>
          </a:xfrm>
        </p:spPr>
        <p:txBody>
          <a:bodyPr>
            <a:normAutofit lnSpcReduction="10000"/>
          </a:bodyPr>
          <a:lstStyle/>
          <a:p>
            <a:pPr marL="90488" indent="-90488"/>
            <a:r>
              <a:rPr lang="ru-RU" b="1" dirty="0" smtClean="0"/>
              <a:t> Ежемесячный </a:t>
            </a:r>
            <a:r>
              <a:rPr lang="ru-RU" b="1" dirty="0"/>
              <a:t>отчёт учителя по работе в СДШ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октябрь 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</a:t>
            </a:r>
            <a:r>
              <a:rPr lang="ru-RU" b="1" dirty="0" smtClean="0"/>
              <a:t>) </a:t>
            </a:r>
          </a:p>
          <a:p>
            <a:pPr marL="538163" indent="-90488"/>
            <a:r>
              <a:rPr lang="ru-RU" i="1" dirty="0" smtClean="0"/>
              <a:t>До 4.11.2017 подаётся учителем школьному координатору</a:t>
            </a:r>
          </a:p>
          <a:p>
            <a:pPr marL="538163" indent="-90488"/>
            <a:r>
              <a:rPr lang="ru-RU" i="1" dirty="0" smtClean="0"/>
              <a:t>До 7.11.2017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10.11.2017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/>
              <a:t>ОблЦИТ</a:t>
            </a:r>
            <a:endParaRPr lang="ru-RU" i="1" dirty="0"/>
          </a:p>
          <a:p>
            <a:r>
              <a:rPr lang="ru-RU" b="1" dirty="0" smtClean="0"/>
              <a:t>Входное анкетирование всех участников проекта (учителя, ученики, родители) </a:t>
            </a:r>
            <a:r>
              <a:rPr lang="ru-RU" b="1" dirty="0"/>
              <a:t>(обязателен 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</a:t>
            </a:r>
            <a:r>
              <a:rPr lang="ru-RU" b="1" dirty="0" smtClean="0"/>
              <a:t>УНУР, </a:t>
            </a:r>
            <a:r>
              <a:rPr lang="ru-RU" b="1" dirty="0"/>
              <a:t>остальные муниципалитеты могут принять участие по запросу</a:t>
            </a:r>
            <a:r>
              <a:rPr lang="ru-RU" b="1" dirty="0" smtClean="0"/>
              <a:t>) </a:t>
            </a:r>
          </a:p>
          <a:p>
            <a:r>
              <a:rPr lang="ru-RU" sz="2400" b="1" dirty="0"/>
              <a:t>Практический семинар по применению электронного обучения и дистанционных образовательных технологий</a:t>
            </a:r>
          </a:p>
          <a:p>
            <a:pPr marL="475488" lvl="2" indent="0">
              <a:buNone/>
            </a:pPr>
            <a:r>
              <a:rPr lang="ru-RU" sz="2400" i="1" dirty="0"/>
              <a:t>Сетевые учителя ОО  УНУР</a:t>
            </a:r>
          </a:p>
          <a:p>
            <a:pPr marL="475488" lvl="2" indent="0">
              <a:buNone/>
            </a:pPr>
            <a:r>
              <a:rPr lang="ru-RU" sz="2400" i="1" dirty="0"/>
              <a:t>Сетевые учителя по запросу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125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ДЕКАБРЬ 2017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90488"/>
            <a:r>
              <a:rPr lang="ru-RU" b="1" dirty="0" smtClean="0"/>
              <a:t> Ежемесячный </a:t>
            </a:r>
            <a:r>
              <a:rPr lang="ru-RU" b="1" dirty="0"/>
              <a:t>отчёт учителя по работе в </a:t>
            </a:r>
            <a:r>
              <a:rPr lang="ru-RU" b="1" dirty="0" smtClean="0"/>
              <a:t>СДШ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ноябрь 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УНУР) 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4.12.2017 </a:t>
            </a:r>
            <a:r>
              <a:rPr lang="ru-RU" i="1" dirty="0"/>
              <a:t>подаётся учителем школьному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7.12.2017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10.12.2017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 smtClean="0"/>
              <a:t>ОблЦИТ</a:t>
            </a:r>
            <a:endParaRPr lang="ru-RU" i="1" dirty="0" smtClean="0"/>
          </a:p>
          <a:p>
            <a:r>
              <a:rPr lang="ru-RU" sz="2400" b="1" dirty="0"/>
              <a:t>Практический семинар по применению электронного обучения и дистанционных образовательных технологий</a:t>
            </a:r>
          </a:p>
          <a:p>
            <a:pPr marL="475488" lvl="2" indent="0">
              <a:buNone/>
            </a:pPr>
            <a:r>
              <a:rPr lang="ru-RU" sz="2400" i="1" dirty="0"/>
              <a:t>Сетевые учителя ОО  УНУР</a:t>
            </a:r>
          </a:p>
          <a:p>
            <a:pPr marL="475488" lvl="2" indent="0">
              <a:buNone/>
            </a:pPr>
            <a:r>
              <a:rPr lang="ru-RU" sz="2400" i="1" dirty="0"/>
              <a:t>Сетевые учителя по запросу</a:t>
            </a:r>
          </a:p>
          <a:p>
            <a:pPr marL="538163" indent="-90488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1902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ЯНВАРЬ 2018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88515" y="2194560"/>
            <a:ext cx="11185743" cy="4456761"/>
          </a:xfrm>
        </p:spPr>
        <p:txBody>
          <a:bodyPr>
            <a:normAutofit lnSpcReduction="10000"/>
          </a:bodyPr>
          <a:lstStyle/>
          <a:p>
            <a:pPr marL="90488" indent="-90488"/>
            <a:r>
              <a:rPr lang="ru-RU" b="1" dirty="0" smtClean="0"/>
              <a:t>Ежемесячный </a:t>
            </a:r>
            <a:r>
              <a:rPr lang="ru-RU" b="1" dirty="0"/>
              <a:t>отчёт учителя по работе в СДШ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декабрь 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УНУР) </a:t>
            </a:r>
            <a:r>
              <a:rPr lang="ru-RU" b="1" dirty="0" smtClean="0"/>
              <a:t> </a:t>
            </a:r>
            <a:endParaRPr lang="ru-RU" b="1" dirty="0"/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4.01.2018 </a:t>
            </a:r>
            <a:r>
              <a:rPr lang="ru-RU" i="1" dirty="0"/>
              <a:t>подаётся учителем школьному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7.01.2018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10.01.2018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 smtClean="0"/>
              <a:t>ОблЦИТ</a:t>
            </a:r>
            <a:endParaRPr lang="ru-RU" i="1" dirty="0" smtClean="0"/>
          </a:p>
          <a:p>
            <a:pPr marL="90488" indent="-90488"/>
            <a:r>
              <a:rPr lang="ru-RU" b="1" dirty="0" smtClean="0"/>
              <a:t> Полугодовой статистический отчёт за работу в проекте СДШ муниципалитета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1 полугодие </a:t>
            </a:r>
            <a:r>
              <a:rPr lang="ru-RU" b="1" dirty="0"/>
              <a:t>(обязателен для </a:t>
            </a:r>
            <a:r>
              <a:rPr lang="ru-RU" b="1" dirty="0" err="1"/>
              <a:t>Здвинского</a:t>
            </a:r>
            <a:r>
              <a:rPr lang="ru-RU" b="1" dirty="0"/>
              <a:t> </a:t>
            </a:r>
            <a:r>
              <a:rPr lang="ru-RU" b="1" dirty="0" smtClean="0"/>
              <a:t>района) </a:t>
            </a:r>
          </a:p>
          <a:p>
            <a:r>
              <a:rPr lang="ru-RU" sz="2400" b="1" dirty="0" smtClean="0"/>
              <a:t>Практический </a:t>
            </a:r>
            <a:r>
              <a:rPr lang="ru-RU" sz="2400" b="1" dirty="0"/>
              <a:t>семинар по применению электронного обучения и дистанционных образовательных технологий</a:t>
            </a:r>
          </a:p>
          <a:p>
            <a:pPr marL="475488" lvl="2" indent="0">
              <a:buNone/>
            </a:pPr>
            <a:r>
              <a:rPr lang="ru-RU" sz="2400" i="1" dirty="0"/>
              <a:t>Сетевые учителя ОО  УНУР</a:t>
            </a:r>
          </a:p>
          <a:p>
            <a:pPr marL="475488" lvl="2" indent="0">
              <a:buNone/>
            </a:pPr>
            <a:r>
              <a:rPr lang="ru-RU" sz="2400" i="1" dirty="0"/>
              <a:t>Сетевые учителя по </a:t>
            </a:r>
            <a:r>
              <a:rPr lang="ru-RU" sz="2400" i="1" dirty="0" smtClean="0"/>
              <a:t>запросу</a:t>
            </a:r>
            <a:r>
              <a:rPr lang="ru-RU" b="1" dirty="0" smtClean="0"/>
              <a:t> </a:t>
            </a:r>
            <a:endParaRPr lang="ru-RU" b="1" dirty="0"/>
          </a:p>
          <a:p>
            <a:pPr marL="90488" indent="-90488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3322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ФЕВРАЛЬ 2018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5885" y="2194560"/>
            <a:ext cx="11323529" cy="4456761"/>
          </a:xfrm>
        </p:spPr>
        <p:txBody>
          <a:bodyPr>
            <a:normAutofit/>
          </a:bodyPr>
          <a:lstStyle/>
          <a:p>
            <a:pPr marL="90488" indent="-90488"/>
            <a:r>
              <a:rPr lang="ru-RU" b="1" dirty="0" smtClean="0"/>
              <a:t> Ежемесячный </a:t>
            </a:r>
            <a:r>
              <a:rPr lang="ru-RU" b="1" dirty="0"/>
              <a:t>отчёт учителя по работе в СДШ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accent2"/>
                </a:solidFill>
              </a:rPr>
              <a:t>за </a:t>
            </a:r>
            <a:r>
              <a:rPr lang="ru-RU" b="1" dirty="0" smtClean="0">
                <a:solidFill>
                  <a:schemeClr val="accent2"/>
                </a:solidFill>
              </a:rPr>
              <a:t>январь </a:t>
            </a:r>
            <a:r>
              <a:rPr lang="ru-RU" b="1" dirty="0" smtClean="0"/>
              <a:t>(обязателен </a:t>
            </a:r>
            <a:r>
              <a:rPr lang="ru-RU" b="1" dirty="0"/>
              <a:t>для </a:t>
            </a:r>
            <a:r>
              <a:rPr lang="ru-RU" b="1" dirty="0" err="1"/>
              <a:t>Здвинского</a:t>
            </a:r>
            <a:r>
              <a:rPr lang="ru-RU" b="1" dirty="0"/>
              <a:t> района и школ с УНУР</a:t>
            </a:r>
            <a:r>
              <a:rPr lang="ru-RU" b="1" dirty="0" smtClean="0"/>
              <a:t>) </a:t>
            </a:r>
          </a:p>
          <a:p>
            <a:pPr marL="538163" indent="-90488"/>
            <a:r>
              <a:rPr lang="ru-RU" i="1" dirty="0" smtClean="0"/>
              <a:t>До 4.02.2018 подаётся учителем школьному координатору</a:t>
            </a:r>
          </a:p>
          <a:p>
            <a:pPr marL="538163" indent="-90488"/>
            <a:r>
              <a:rPr lang="ru-RU" i="1" dirty="0" smtClean="0"/>
              <a:t>До 7.02.2018 </a:t>
            </a:r>
            <a:r>
              <a:rPr lang="ru-RU" i="1" dirty="0"/>
              <a:t>подаётся школьным координатором муниципальному координатору</a:t>
            </a:r>
          </a:p>
          <a:p>
            <a:pPr marL="538163" indent="-90488"/>
            <a:r>
              <a:rPr lang="ru-RU" i="1" dirty="0"/>
              <a:t>До </a:t>
            </a:r>
            <a:r>
              <a:rPr lang="ru-RU" i="1" dirty="0" smtClean="0"/>
              <a:t>10.02.2018 </a:t>
            </a:r>
            <a:r>
              <a:rPr lang="ru-RU" i="1" dirty="0"/>
              <a:t>подаётся муниципальным координатором в </a:t>
            </a:r>
            <a:r>
              <a:rPr lang="ru-RU" i="1" dirty="0" err="1"/>
              <a:t>ОблЦИТ</a:t>
            </a:r>
            <a:endParaRPr lang="ru-RU" i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4657496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66</TotalTime>
  <Words>780</Words>
  <Application>Microsoft Office PowerPoint</Application>
  <PresentationFormat>Широкоэкранный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След самолета</vt:lpstr>
      <vt:lpstr>Ежемесячная циклограмма работ по проекту СДШ НСО в  2017-2018 учебном году</vt:lpstr>
      <vt:lpstr>ИЮНЬ 2017</vt:lpstr>
      <vt:lpstr>АВГУСТ 2017</vt:lpstr>
      <vt:lpstr>СЕНТЯБРЬ 2017</vt:lpstr>
      <vt:lpstr>ОКТЯБРЬ 2017</vt:lpstr>
      <vt:lpstr>Ноябрь 2017</vt:lpstr>
      <vt:lpstr>ДЕКАБРЬ 2017</vt:lpstr>
      <vt:lpstr>ЯНВАРЬ 2018</vt:lpstr>
      <vt:lpstr>ФЕВРАЛЬ 2018</vt:lpstr>
      <vt:lpstr>МАРТ 2018</vt:lpstr>
      <vt:lpstr>АПРЕЛЬ 2018</vt:lpstr>
      <vt:lpstr>МАЙ 2018</vt:lpstr>
      <vt:lpstr>ИЮНЬ 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Ежемесячная циклограмма работ по проекту СДШ НСО в 2017-2018 учебном году</dc:title>
  <dc:creator>Диана Александровна Деревягина</dc:creator>
  <cp:lastModifiedBy>Диана Александровна Деревягина</cp:lastModifiedBy>
  <cp:revision>7</cp:revision>
  <dcterms:created xsi:type="dcterms:W3CDTF">2017-06-28T10:37:47Z</dcterms:created>
  <dcterms:modified xsi:type="dcterms:W3CDTF">2017-06-29T07:14:52Z</dcterms:modified>
</cp:coreProperties>
</file>